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79" r:id="rId6"/>
    <p:sldId id="299" r:id="rId7"/>
    <p:sldId id="285" r:id="rId8"/>
    <p:sldId id="301" r:id="rId9"/>
    <p:sldId id="287" r:id="rId10"/>
    <p:sldId id="304" r:id="rId11"/>
    <p:sldId id="302" r:id="rId12"/>
    <p:sldId id="303" r:id="rId13"/>
    <p:sldId id="306" r:id="rId14"/>
    <p:sldId id="305" r:id="rId15"/>
    <p:sldId id="294" r:id="rId1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orient="horz" pos="2191" userDrawn="1">
          <p15:clr>
            <a:srgbClr val="A4A3A4"/>
          </p15:clr>
        </p15:guide>
        <p15:guide id="2" pos="283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75899827" name="Shiwangi Khanna" initials="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8" d="100"/>
          <a:sy n="78" d="100"/>
        </p:scale>
        <p:origin x="1594" y="62"/>
      </p:cViewPr>
      <p:guideLst>
        <p:guide orient="horz" pos="2191"/>
        <p:guide pos="283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4" name="Google Shape;6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" name="Google Shape;6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1"/>
          <p:cNvSpPr txBox="1">
            <a:spLocks noGrp="1"/>
          </p:cNvSpPr>
          <p:nvPr>
            <p:ph type="ctrTitle"/>
          </p:nvPr>
        </p:nvSpPr>
        <p:spPr>
          <a:xfrm>
            <a:off x="0" y="1"/>
            <a:ext cx="5486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>
            <a:spLocks noGrp="1"/>
          </p:cNvSpPr>
          <p:nvPr>
            <p:ph type="subTitle" idx="1"/>
          </p:nvPr>
        </p:nvSpPr>
        <p:spPr>
          <a:xfrm>
            <a:off x="533400" y="1371600"/>
            <a:ext cx="81534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7" name="Google Shape;2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1pPr>
            <a:lvl2pPr marL="0" lvl="1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2pPr>
            <a:lvl3pPr marL="0" lvl="2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3pPr>
            <a:lvl4pPr marL="0" lvl="3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4pPr>
            <a:lvl5pPr marL="0" lvl="4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5pPr>
            <a:lvl6pPr marL="0" lvl="5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6pPr>
            <a:lvl7pPr marL="0" lvl="6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7pPr>
            <a:lvl8pPr marL="0" lvl="7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8pPr>
            <a:lvl9pPr marL="0" lvl="8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22" descr="LOGO.gif"/>
          <p:cNvPicPr preferRelativeResize="0"/>
          <p:nvPr/>
        </p:nvPicPr>
        <p:blipFill rotWithShape="1">
          <a:blip r:embed="rId2"/>
          <a:srcRect b="10713"/>
          <a:stretch>
            <a:fillRect/>
          </a:stretch>
        </p:blipFill>
        <p:spPr>
          <a:xfrm>
            <a:off x="6553200" y="228600"/>
            <a:ext cx="2057400" cy="635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" name="Google Shape;32;p22"/>
          <p:cNvGrpSpPr/>
          <p:nvPr/>
        </p:nvGrpSpPr>
        <p:grpSpPr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33" name="Google Shape;33;p22"/>
            <p:cNvSpPr/>
            <p:nvPr/>
          </p:nvSpPr>
          <p:spPr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pic>
          <p:nvPicPr>
            <p:cNvPr id="34" name="Google Shape;34;p22" descr="LOGO.gif"/>
            <p:cNvPicPr preferRelativeResize="0"/>
            <p:nvPr/>
          </p:nvPicPr>
          <p:blipFill rotWithShape="1">
            <a:blip r:embed="rId2"/>
            <a:srcRect b="10713"/>
            <a:stretch>
              <a:fillRect/>
            </a:stretch>
          </p:blipFill>
          <p:spPr>
            <a:xfrm>
              <a:off x="6502400" y="4152900"/>
              <a:ext cx="2057400" cy="63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2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pic>
        <p:nvPicPr>
          <p:cNvPr id="36" name="Google Shape;36;p22" descr="logo.jp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553200" y="228600"/>
            <a:ext cx="1920875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22"/>
          <p:cNvSpPr txBox="1">
            <a:spLocks noGrp="1"/>
          </p:cNvSpPr>
          <p:nvPr>
            <p:ph type="title"/>
          </p:nvPr>
        </p:nvSpPr>
        <p:spPr>
          <a:xfrm>
            <a:off x="0" y="0"/>
            <a:ext cx="6477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 sz="22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1pPr>
            <a:lvl2pPr marL="914400" lvl="1" indent="-3683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2pPr>
            <a:lvl3pPr marL="1371600" lvl="2" indent="-3683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 sz="22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3pPr>
            <a:lvl4pPr marL="1828800" lvl="3" indent="-3683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4pPr>
            <a:lvl5pPr marL="2286000" lvl="4" indent="-3683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 sz="22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1pPr>
            <a:lvl2pPr marL="0" lvl="1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2pPr>
            <a:lvl3pPr marL="0" lvl="2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3pPr>
            <a:lvl4pPr marL="0" lvl="3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4pPr>
            <a:lvl5pPr marL="0" lvl="4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5pPr>
            <a:lvl6pPr marL="0" lvl="5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6pPr>
            <a:lvl7pPr marL="0" lvl="6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7pPr>
            <a:lvl8pPr marL="0" lvl="7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8pPr>
            <a:lvl9pPr marL="0" lvl="8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6477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p19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9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9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9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9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9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9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9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9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9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9" name="Google Shape;9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0" name="Google Shape;10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1" name="Google Shape;11;p19"/>
          <p:cNvSpPr/>
          <p:nvPr/>
        </p:nvSpPr>
        <p:spPr>
          <a:xfrm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" name="Google Shape;12;p19"/>
          <p:cNvSpPr/>
          <p:nvPr/>
        </p:nvSpPr>
        <p:spPr>
          <a:xfrm rot="10800000" flipH="1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3" name="Google Shape;13;p19" descr="LOGO.gif"/>
          <p:cNvPicPr preferRelativeResize="0"/>
          <p:nvPr/>
        </p:nvPicPr>
        <p:blipFill rotWithShape="1">
          <a:blip r:embed="rId4"/>
          <a:srcRect b="10713"/>
          <a:stretch>
            <a:fillRect/>
          </a:stretch>
        </p:blipFill>
        <p:spPr>
          <a:xfrm>
            <a:off x="6553200" y="228600"/>
            <a:ext cx="2057400" cy="63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19" descr="LOGO.gif"/>
          <p:cNvPicPr preferRelativeResize="0"/>
          <p:nvPr/>
        </p:nvPicPr>
        <p:blipFill rotWithShape="1">
          <a:blip r:embed="rId4"/>
          <a:srcRect b="10713"/>
          <a:stretch>
            <a:fillRect/>
          </a:stretch>
        </p:blipFill>
        <p:spPr>
          <a:xfrm>
            <a:off x="6553200" y="228600"/>
            <a:ext cx="2057400" cy="635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Google Shape;15;p19"/>
          <p:cNvGrpSpPr/>
          <p:nvPr/>
        </p:nvGrpSpPr>
        <p:grpSpPr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16" name="Google Shape;16;p19"/>
            <p:cNvSpPr/>
            <p:nvPr/>
          </p:nvSpPr>
          <p:spPr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pic>
          <p:nvPicPr>
            <p:cNvPr id="17" name="Google Shape;17;p19" descr="LOGO.gif"/>
            <p:cNvPicPr preferRelativeResize="0"/>
            <p:nvPr/>
          </p:nvPicPr>
          <p:blipFill rotWithShape="1">
            <a:blip r:embed="rId4"/>
            <a:srcRect b="10713"/>
            <a:stretch>
              <a:fillRect/>
            </a:stretch>
          </p:blipFill>
          <p:spPr>
            <a:xfrm>
              <a:off x="6502400" y="4152900"/>
              <a:ext cx="2057400" cy="63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" name="Google Shape;18;p19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pic>
        <p:nvPicPr>
          <p:cNvPr id="19" name="Google Shape;19;p19" descr="logo.jpg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6553200" y="228600"/>
            <a:ext cx="1920875" cy="609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advTm="4000">
    <p:cut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hyperlink" Target="mailto:ishita0777.be23@chitkara.edu.in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"/>
          <p:cNvSpPr txBox="1"/>
          <p:nvPr/>
        </p:nvSpPr>
        <p:spPr>
          <a:xfrm>
            <a:off x="211015" y="1108762"/>
            <a:ext cx="8693834" cy="951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0000"/>
                </a:solidFill>
                <a:latin typeface="Times New Roman" panose="02020503050405090304" pitchFamily="18" charset="0"/>
                <a:ea typeface="Arial Black" panose="020B0A04020102020204"/>
                <a:cs typeface="Times New Roman" panose="02020503050405090304" pitchFamily="18" charset="0"/>
                <a:sym typeface="Arial Black" panose="020B0A04020102020204"/>
              </a:rPr>
              <a:t>Back End Engineering-II Project</a:t>
            </a:r>
            <a:endParaRPr lang="en-US" sz="2800" b="1" dirty="0">
              <a:solidFill>
                <a:srgbClr val="FF0000"/>
              </a:solidFill>
              <a:latin typeface="Times New Roman" panose="02020503050405090304" pitchFamily="18" charset="0"/>
              <a:ea typeface="Arial Black" panose="020B0A04020102020204"/>
              <a:cs typeface="Times New Roman" panose="02020503050405090304" pitchFamily="18" charset="0"/>
              <a:sym typeface="Arial Black" panose="020B0A04020102020204"/>
            </a:endParaRPr>
          </a:p>
          <a:p>
            <a:pPr algn="ctr"/>
            <a:endParaRPr lang="en-US" sz="2800" b="1" dirty="0">
              <a:solidFill>
                <a:schemeClr val="tx1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47" name="Google Shape;47;p1"/>
          <p:cNvSpPr txBox="1"/>
          <p:nvPr/>
        </p:nvSpPr>
        <p:spPr>
          <a:xfrm>
            <a:off x="3275856" y="4653136"/>
            <a:ext cx="255198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:</a:t>
            </a:r>
            <a:endParaRPr lang="en-US" sz="2000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8" name="Google Shape;48;p1"/>
          <p:cNvSpPr txBox="1"/>
          <p:nvPr/>
        </p:nvSpPr>
        <p:spPr>
          <a:xfrm>
            <a:off x="211015" y="2552348"/>
            <a:ext cx="8693833" cy="28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TEAM DETAILS</a:t>
            </a:r>
            <a:r>
              <a:rPr 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:</a:t>
            </a:r>
            <a:endParaRPr lang="en-US" sz="1800" dirty="0">
              <a:solidFill>
                <a:schemeClr val="dk1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r>
              <a:rPr 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SHIWANGI (TEAM LEADER) 2310992210(G-25)   shiwangi2210.be23@chitkara.edu.in</a:t>
            </a:r>
            <a:endParaRPr sz="1800" dirty="0">
              <a:solidFill>
                <a:schemeClr val="dk1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r>
              <a:rPr 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RAMANJOT KAUR	     2310992189 (G-25)  ramanjot2189.be23@chitkara.edu.in</a:t>
            </a:r>
            <a:endParaRPr lang="en-US" sz="1800" dirty="0">
              <a:solidFill>
                <a:schemeClr val="dk1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r>
              <a:rPr 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VANSHIKA	                     2310990912 (G-25)  vanshika0912.be23@chitkara.edu.in</a:t>
            </a:r>
            <a:endParaRPr lang="en-US" sz="1800" dirty="0">
              <a:solidFill>
                <a:schemeClr val="dk1"/>
              </a:solidFill>
              <a:latin typeface="Times New Roman" panose="02020503050405090304" pitchFamily="18" charset="0"/>
              <a:ea typeface="Calibri" panose="020F0502020204030204"/>
              <a:cs typeface="Times New Roman" panose="02020503050405090304" pitchFamily="18" charset="0"/>
              <a:sym typeface="Calibri" panose="020F0502020204030204"/>
            </a:endParaRPr>
          </a:p>
          <a:p>
            <a:r>
              <a:rPr 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SHEFALI                                     2310992208 (G-25)  shefali2208</a:t>
            </a:r>
            <a:r>
              <a:rPr 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  <a:hlinkClick r:id="rId1"/>
              </a:rPr>
              <a:t>.be23@chitkara.edu.in</a:t>
            </a:r>
            <a:endParaRPr lang="en-US" sz="1800" dirty="0">
              <a:solidFill>
                <a:schemeClr val="dk1"/>
              </a:solidFill>
              <a:latin typeface="Times New Roman" panose="02020503050405090304" pitchFamily="18" charset="0"/>
              <a:ea typeface="Calibri" panose="020F0502020204030204"/>
              <a:cs typeface="Times New Roman" panose="02020503050405090304" pitchFamily="18" charset="0"/>
              <a:sym typeface="Calibri" panose="020F0502020204030204"/>
            </a:endParaRPr>
          </a:p>
          <a:p>
            <a:r>
              <a:rPr 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TEESHA                                      2310991069 (G-25)  teesha1069.be23@chitkara.edu.in                                  </a:t>
            </a:r>
            <a:endParaRPr lang="en-US" sz="1800" dirty="0">
              <a:solidFill>
                <a:schemeClr val="dk1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r>
              <a:rPr 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	 		</a:t>
            </a:r>
            <a:endParaRPr sz="1600" dirty="0">
              <a:solidFill>
                <a:schemeClr val="lt1"/>
              </a:solidFill>
              <a:latin typeface="Times New Roman" panose="02020503050405090304" pitchFamily="18" charset="0"/>
              <a:ea typeface="Calibri" panose="020F0502020204030204"/>
              <a:cs typeface="Times New Roman" panose="02020503050405090304" pitchFamily="18" charset="0"/>
            </a:endParaRPr>
          </a:p>
          <a:p>
            <a:r>
              <a:rPr 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  <a:sym typeface="Times New Roman" panose="02020503050405090304"/>
              </a:rPr>
              <a:t>Supervised By				</a:t>
            </a:r>
            <a:r>
              <a:rPr 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</a:rPr>
              <a:t>Batch-2023; G-25; Semester - V</a:t>
            </a:r>
            <a:endParaRPr 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  <a:sym typeface="Times New Roman" panose="02020503050405090304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Internal Faculty: </a:t>
            </a:r>
            <a:r>
              <a:rPr lang="en-US" sz="1800" dirty="0">
                <a:solidFill>
                  <a:schemeClr val="tx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Dr. Muskaan Chawla</a:t>
            </a:r>
            <a:r>
              <a:rPr lang="en-US" sz="1800" dirty="0">
                <a:solidFill>
                  <a:schemeClr val="tx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                   Project Id: 2</a:t>
            </a:r>
            <a:endParaRPr lang="en-US" sz="1800" dirty="0">
              <a:solidFill>
                <a:schemeClr val="tx1"/>
              </a:solidFill>
              <a:latin typeface="Times New Roman" panose="02020503050405090304" pitchFamily="18" charset="0"/>
              <a:ea typeface="Calibri" panose="020F0502020204030204"/>
              <a:cs typeface="Times New Roman" panose="02020503050405090304" pitchFamily="18" charset="0"/>
              <a:sym typeface="Calibri" panose="020F0502020204030204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Times New Roman" panose="02020503050405090304" pitchFamily="18" charset="0"/>
                <a:ea typeface="Calibri" panose="020F0502020204030204"/>
                <a:cs typeface="Times New Roman" panose="02020503050405090304" pitchFamily="18" charset="0"/>
                <a:sym typeface="Calibri" panose="020F0502020204030204"/>
              </a:rPr>
              <a:t>External Faculty: Mr. Shubham</a:t>
            </a:r>
            <a:endParaRPr lang="en-US" sz="1800" dirty="0">
              <a:solidFill>
                <a:schemeClr val="tx1"/>
              </a:solidFill>
              <a:latin typeface="Times New Roman" panose="02020503050405090304" pitchFamily="18" charset="0"/>
              <a:ea typeface="Calibri" panose="020F0502020204030204"/>
              <a:cs typeface="Times New Roman" panose="02020503050405090304" pitchFamily="18" charset="0"/>
              <a:sym typeface="Calibri" panose="020F0502020204030204"/>
            </a:endParaRPr>
          </a:p>
        </p:txBody>
      </p:sp>
      <p:sp>
        <p:nvSpPr>
          <p:cNvPr id="49" name="Google Shape;49;p1"/>
          <p:cNvSpPr txBox="1"/>
          <p:nvPr/>
        </p:nvSpPr>
        <p:spPr>
          <a:xfrm>
            <a:off x="1100951" y="5785758"/>
            <a:ext cx="694709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rgbClr val="FF000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Chitkara</a:t>
            </a:r>
            <a:r>
              <a:rPr lang="en-US" sz="2000" b="1" dirty="0">
                <a:solidFill>
                  <a:srgbClr val="FF000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 University Institute of Engineering and Technology, 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rgbClr val="FF000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Chitkara</a:t>
            </a:r>
            <a:r>
              <a:rPr lang="en-US" sz="2000" b="1" dirty="0">
                <a:solidFill>
                  <a:srgbClr val="FF0000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 University, Punjab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 flipH="1">
            <a:off x="2139615" y="1715922"/>
            <a:ext cx="483663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Student E-Learning Platform </a:t>
            </a:r>
            <a:endParaRPr lang="en-US" sz="2800" b="1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769807" y="-98322"/>
            <a:ext cx="5486400" cy="914400"/>
          </a:xfrm>
        </p:spPr>
        <p:txBody>
          <a:bodyPr/>
          <a:lstStyle/>
          <a:p>
            <a:r>
              <a:rPr lang="en-IN" b="0" dirty="0"/>
              <a:t>Output</a:t>
            </a:r>
            <a:endParaRPr lang="en-IN" b="0" dirty="0"/>
          </a:p>
        </p:txBody>
      </p:sp>
      <p:sp>
        <p:nvSpPr>
          <p:cNvPr id="5" name="Text Box 4"/>
          <p:cNvSpPr txBox="1"/>
          <p:nvPr/>
        </p:nvSpPr>
        <p:spPr>
          <a:xfrm>
            <a:off x="2525026" y="5611290"/>
            <a:ext cx="4572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Figure 6: Home Page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8018" y="1152362"/>
            <a:ext cx="8707964" cy="4458928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Output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2535555" y="5334635"/>
            <a:ext cx="4572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Figure 7: Admin Dashboard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359" y="1216660"/>
            <a:ext cx="8482515" cy="3782514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Output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2716203" y="5222827"/>
            <a:ext cx="4572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Figure 8: Database storage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204" y="1105569"/>
            <a:ext cx="8493267" cy="3849889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Project Github Link</a:t>
            </a:r>
            <a:endParaRPr lang="en-US" sz="32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1560" y="1412776"/>
            <a:ext cx="79928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en-IN" sz="24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Link: </a:t>
            </a:r>
            <a:r>
              <a:rPr lang="en-US" altLang="en-US" sz="24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https://github.com/Shiwangikhanna349/Backend_PID2</a:t>
            </a:r>
            <a:endParaRPr lang="en-US" altLang="en-US" sz="24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"/>
          <p:cNvSpPr txBox="1"/>
          <p:nvPr/>
        </p:nvSpPr>
        <p:spPr>
          <a:xfrm>
            <a:off x="115852" y="105903"/>
            <a:ext cx="54006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Table of Contents</a:t>
            </a:r>
            <a:endParaRPr sz="1800" b="1" dirty="0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61" name="Google Shape;61;p3"/>
          <p:cNvSpPr txBox="1"/>
          <p:nvPr/>
        </p:nvSpPr>
        <p:spPr>
          <a:xfrm>
            <a:off x="464372" y="1185608"/>
            <a:ext cx="6912768" cy="350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794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Introduction</a:t>
            </a:r>
            <a:endParaRPr lang="en-US" sz="2400" dirty="0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2794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Times New Roman" panose="02020503050405090304"/>
              </a:rPr>
              <a:t>Technical Details</a:t>
            </a:r>
            <a:endParaRPr lang="en-US" sz="2400" dirty="0">
              <a:solidFill>
                <a:schemeClr val="dk1"/>
              </a:solidFill>
              <a:latin typeface="Times New Roman" panose="02020503050405090304"/>
            </a:endParaRPr>
          </a:p>
          <a:p>
            <a:pPr marL="2794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Code Snippets</a:t>
            </a:r>
            <a:endParaRPr lang="en-US" sz="2400" dirty="0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2794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Times New Roman" panose="02020503050405090304"/>
                <a:cs typeface="Times New Roman" panose="02020503050405090304"/>
                <a:sym typeface="Times New Roman" panose="02020503050405090304"/>
              </a:rPr>
              <a:t>Output</a:t>
            </a:r>
            <a:endParaRPr lang="en-US" sz="2400" dirty="0">
              <a:solidFill>
                <a:schemeClr val="dk1"/>
              </a:solidFill>
              <a:latin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2794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Times New Roman" panose="02020503050405090304"/>
                <a:cs typeface="Times New Roman" panose="02020503050405090304"/>
                <a:sym typeface="Times New Roman" panose="02020503050405090304"/>
              </a:rPr>
              <a:t>Project </a:t>
            </a:r>
            <a:r>
              <a:rPr lang="en-US" sz="2400" dirty="0" err="1">
                <a:solidFill>
                  <a:schemeClr val="dk1"/>
                </a:solidFill>
                <a:latin typeface="Times New Roman" panose="02020503050405090304"/>
                <a:cs typeface="Times New Roman" panose="02020503050405090304"/>
                <a:sym typeface="Times New Roman" panose="02020503050405090304"/>
              </a:rPr>
              <a:t>Github</a:t>
            </a:r>
            <a:r>
              <a:rPr lang="en-US" sz="2400" dirty="0">
                <a:solidFill>
                  <a:schemeClr val="dk1"/>
                </a:solidFill>
                <a:latin typeface="Times New Roman" panose="02020503050405090304"/>
                <a:cs typeface="Times New Roman" panose="02020503050405090304"/>
                <a:sym typeface="Times New Roman" panose="02020503050405090304"/>
              </a:rPr>
              <a:t> Link</a:t>
            </a:r>
            <a:endParaRPr sz="2400" dirty="0">
              <a:solidFill>
                <a:schemeClr val="dk1"/>
              </a:solidFill>
              <a:latin typeface="Times New Roman" panose="020205030504050903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None/>
            </a:pPr>
            <a:endParaRPr sz="2800" dirty="0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</p:spTree>
  </p:cSld>
  <p:clrMapOvr>
    <a:masterClrMapping/>
  </p:clrMapOvr>
  <p:transition advTm="4000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 txBox="1"/>
          <p:nvPr/>
        </p:nvSpPr>
        <p:spPr>
          <a:xfrm>
            <a:off x="186190" y="105921"/>
            <a:ext cx="54006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Introduction</a:t>
            </a:r>
            <a:endParaRPr b="1" dirty="0"/>
          </a:p>
        </p:txBody>
      </p:sp>
      <p:sp>
        <p:nvSpPr>
          <p:cNvPr id="67" name="Google Shape;67;p4"/>
          <p:cNvSpPr/>
          <p:nvPr/>
        </p:nvSpPr>
        <p:spPr>
          <a:xfrm>
            <a:off x="117363" y="824880"/>
            <a:ext cx="8751334" cy="549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The </a:t>
            </a:r>
            <a:r>
              <a:rPr lang="en-US" alt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Edemy E-Learning Platform</a:t>
            </a: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 is a backend-driven web application designed to manage online courses, users, and administrative operations through efficient APIs and server-side rendering.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It provides RESTful APIs for creating, reading, updating, and deleting user and course data, enabling seamless integration with any frontend interface.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Built using Node.js, Express.js, MongoDB (Atlas), and Mongoose, the system ensures scalable data handling and secure storage.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The project also includes an Admin Dashboard built with EJS templating, offering statistics, user insights, and course management features.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Middleware is incorporated for authentication, validation, and request logging, ensuring system reliability and maintainability.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This backend system serves as the core engine of an e-learning platform, supporting modular expansion and future scalability.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 txBox="1"/>
          <p:nvPr/>
        </p:nvSpPr>
        <p:spPr>
          <a:xfrm>
            <a:off x="186190" y="105921"/>
            <a:ext cx="5400600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Technical Details</a:t>
            </a:r>
            <a:endParaRPr b="1" dirty="0"/>
          </a:p>
        </p:txBody>
      </p:sp>
      <p:sp>
        <p:nvSpPr>
          <p:cNvPr id="67" name="Google Shape;67;p4"/>
          <p:cNvSpPr/>
          <p:nvPr/>
        </p:nvSpPr>
        <p:spPr>
          <a:xfrm>
            <a:off x="186190" y="912248"/>
            <a:ext cx="8957810" cy="572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altLang="en-US" sz="20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Frontend:</a:t>
            </a:r>
            <a:endParaRPr lang="en-US" altLang="en-US" sz="2000" b="1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React.js:</a:t>
            </a: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 Component-based UI with Hooks &amp; Context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React Router:</a:t>
            </a: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 Client-side navigation (Home, About, Courses, CourseDetail)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Tailwind CSS:</a:t>
            </a: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 Responsive, utility-first styling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20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Backend:</a:t>
            </a:r>
            <a:endParaRPr lang="en-US" altLang="en-US" sz="2000" b="1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Node.js:</a:t>
            </a: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 Scalable JavaScript runtime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Express.js:</a:t>
            </a: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 Routing, middleware, REST APIs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EJS:</a:t>
            </a: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 Server-side rendering for Admin Dashboard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MongoDB (Atlas):</a:t>
            </a: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 Cloud NoSQL database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Mongoose:</a:t>
            </a: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 Schema definitions &amp; database management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bcryptjs:</a:t>
            </a: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 Secure password hashing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1800" b="1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CORS:</a:t>
            </a:r>
            <a:r>
              <a:rPr lang="en-US" altLang="en-US" sz="1800" dirty="0">
                <a:solidFill>
                  <a:schemeClr val="dk1"/>
                </a:solidFill>
                <a:latin typeface="Times New Roman" panose="02020503050405090304" pitchFamily="18" charset="0"/>
                <a:ea typeface="Times New Roman" panose="02020503050405090304"/>
                <a:cs typeface="Times New Roman" panose="02020503050405090304" pitchFamily="18" charset="0"/>
              </a:rPr>
              <a:t> Cross-origin API communication</a:t>
            </a:r>
            <a:endParaRPr lang="en-US" altLang="en-US" sz="1800" dirty="0">
              <a:solidFill>
                <a:schemeClr val="dk1"/>
              </a:solidFill>
              <a:latin typeface="Times New Roman" panose="02020503050405090304" pitchFamily="18" charset="0"/>
              <a:ea typeface="Times New Roman" panose="02020503050405090304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608965" y="207010"/>
            <a:ext cx="372364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200">
                <a:latin typeface="Times New Roman" panose="02020503050405090304" pitchFamily="18" charset="0"/>
                <a:cs typeface="Times New Roman" panose="02020503050405090304" pitchFamily="18" charset="0"/>
              </a:rPr>
              <a:t>Code Snippets</a:t>
            </a:r>
            <a:endParaRPr lang="en-US" sz="320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838200" y="1465580"/>
            <a:ext cx="7309485" cy="44456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indent="0" algn="just">
              <a:buFont typeface="Arial" panose="020B0604020202090204" pitchFamily="34" charset="0"/>
              <a:buNone/>
            </a:pPr>
            <a:endParaRPr lang="en-US" sz="240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3048635" y="600900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Figure 1: </a:t>
            </a:r>
            <a:r>
              <a:rPr lang="en-US" dirty="0" err="1">
                <a:latin typeface="Times New Roman Regular" panose="02020503050405090304" charset="0"/>
                <a:cs typeface="Times New Roman Regular" panose="02020503050405090304" charset="0"/>
              </a:rPr>
              <a:t>admin.ejs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5149" y="978535"/>
            <a:ext cx="8273702" cy="4673641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608965" y="207010"/>
            <a:ext cx="372364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200">
                <a:latin typeface="Times New Roman" panose="02020503050405090304" pitchFamily="18" charset="0"/>
                <a:cs typeface="Times New Roman" panose="02020503050405090304" pitchFamily="18" charset="0"/>
              </a:rPr>
              <a:t>Code Snippets</a:t>
            </a:r>
            <a:endParaRPr lang="en-US" sz="320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286000" y="5797078"/>
            <a:ext cx="4572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Figure 2: Post.js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015" y="1032387"/>
            <a:ext cx="8837970" cy="4581094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045" y="113164"/>
            <a:ext cx="54006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Output</a:t>
            </a:r>
            <a:endParaRPr lang="en-US" sz="32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495550" y="5524500"/>
            <a:ext cx="4572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Figure 3: Courses page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343" y="1365609"/>
            <a:ext cx="7843069" cy="3953641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769807" y="-98322"/>
            <a:ext cx="5486400" cy="914400"/>
          </a:xfrm>
        </p:spPr>
        <p:txBody>
          <a:bodyPr/>
          <a:lstStyle/>
          <a:p>
            <a:r>
              <a:rPr lang="en-IN" b="0" dirty="0"/>
              <a:t>Output</a:t>
            </a:r>
            <a:endParaRPr lang="en-IN" b="0" dirty="0"/>
          </a:p>
        </p:txBody>
      </p:sp>
      <p:sp>
        <p:nvSpPr>
          <p:cNvPr id="3" name="Text Box 2"/>
          <p:cNvSpPr txBox="1"/>
          <p:nvPr/>
        </p:nvSpPr>
        <p:spPr>
          <a:xfrm>
            <a:off x="2285999" y="5160161"/>
            <a:ext cx="4572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Figure 4: User Management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5335270" y="648398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0709" y="1297988"/>
            <a:ext cx="8282581" cy="3686968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0150" y="113164"/>
            <a:ext cx="54006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Output</a:t>
            </a:r>
            <a:endParaRPr lang="en-US" sz="32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286000" y="5485576"/>
            <a:ext cx="4572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Figure 5: SignIn Page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7050" y="1219071"/>
            <a:ext cx="7989900" cy="4051019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theme/theme1.xml><?xml version="1.0" encoding="utf-8"?>
<a:theme xmlns:a="http://schemas.openxmlformats.org/drawingml/2006/main" name="Bubble Sort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2504</Words>
  <Application>WPS Presentation</Application>
  <PresentationFormat>On-screen Show (4:3)</PresentationFormat>
  <Paragraphs>92</Paragraphs>
  <Slides>13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9" baseType="lpstr">
      <vt:lpstr>Arial</vt:lpstr>
      <vt:lpstr>SimSun</vt:lpstr>
      <vt:lpstr>Wingdings</vt:lpstr>
      <vt:lpstr>Arial</vt:lpstr>
      <vt:lpstr>Calibri</vt:lpstr>
      <vt:lpstr>Helvetica Neue</vt:lpstr>
      <vt:lpstr>Times New Roman</vt:lpstr>
      <vt:lpstr>Times New Roman</vt:lpstr>
      <vt:lpstr>Arial Black</vt:lpstr>
      <vt:lpstr>Times New Roman Bold</vt:lpstr>
      <vt:lpstr>Times New Roman Regular</vt:lpstr>
      <vt:lpstr>Microsoft YaHei</vt:lpstr>
      <vt:lpstr>汉仪旗黑</vt:lpstr>
      <vt:lpstr>Arial Unicode MS</vt:lpstr>
      <vt:lpstr>宋体-简</vt:lpstr>
      <vt:lpstr>Bubble Sort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Output</vt:lpstr>
      <vt:lpstr>PowerPoint 演示文稿</vt:lpstr>
      <vt:lpstr>Output</vt:lpstr>
      <vt:lpstr>Output</vt:lpstr>
      <vt:lpstr>Output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abc</dc:creator>
  <cp:lastModifiedBy>Ramanjot Kaur</cp:lastModifiedBy>
  <cp:revision>229</cp:revision>
  <dcterms:created xsi:type="dcterms:W3CDTF">2025-09-26T06:31:21Z</dcterms:created>
  <dcterms:modified xsi:type="dcterms:W3CDTF">2025-09-26T06:31:21Z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9A02B2F9DBFF4A3F0DE024687EA3C78D_43</vt:lpwstr>
  </property>
  <property fmtid="{D5CDD505-2E9C-101B-9397-08002B2CF9AE}" pid="3" name="KSOProductBuildVer">
    <vt:lpwstr>1033-12.1.22533.22533</vt:lpwstr>
  </property>
</Properties>
</file>